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9" r:id="rId4"/>
    <p:sldId id="257" r:id="rId5"/>
    <p:sldId id="261" r:id="rId6"/>
    <p:sldId id="262" r:id="rId7"/>
    <p:sldId id="263" r:id="rId8"/>
    <p:sldId id="277" r:id="rId9"/>
    <p:sldId id="265" r:id="rId10"/>
    <p:sldId id="266" r:id="rId11"/>
    <p:sldId id="273" r:id="rId12"/>
    <p:sldId id="272" r:id="rId13"/>
    <p:sldId id="275" r:id="rId14"/>
    <p:sldId id="276" r:id="rId15"/>
    <p:sldId id="274" r:id="rId16"/>
    <p:sldId id="269" r:id="rId17"/>
    <p:sldId id="270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52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8688C-7232-47EB-86AC-82FA856B7BDE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0290-4CE0-4EF9-A87D-9D5306C94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1430479-9995-4153-803C-8EC77F23C9A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4D6DC9-B93F-4EB1-AD6E-5EFEF94A4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7626BA-9DCF-4CE0-ABF2-09208E13BA8E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ECEF-5A01-4EC7-9E29-BF7AAC1598E1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163883A-1BA4-49E1-A0FC-D6B61C8042E8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7182-0007-4592-9792-6800C21F310F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E29F-CB91-4295-B853-2009A63AF67B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74DE0A-6981-44A5-ABBA-EC949CE69CFD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E515BD4-3C0D-4368-9FF9-9C279E86FFEA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2EEC-4CF3-4564-8F18-4D743F0EBCC5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85E7-C1C5-4390-BC8B-18ADBAE4B262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1411-B919-44EC-AF27-D9AEF285369C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06C27D9-E806-441A-9AEF-4FBC7EA5D622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D89211-9F7A-464E-8EB8-6AAB1FB52E20}" type="datetime1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DB4689-A9A6-46C0-9407-49A5C5C52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An Early Design Space Exploration Tool</a:t>
            </a:r>
            <a:br>
              <a:rPr lang="en-US" dirty="0"/>
            </a:br>
            <a:r>
              <a:rPr lang="en-US" dirty="0"/>
              <a:t>Set for STT-RAM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Philip </a:t>
            </a:r>
            <a:r>
              <a:rPr lang="en-US" dirty="0" err="1" smtClean="0"/>
              <a:t>Asare</a:t>
            </a:r>
            <a:r>
              <a:rPr lang="en-US" dirty="0" smtClean="0"/>
              <a:t> and Ben Melton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Experimental Workflow</a:t>
            </a:r>
          </a:p>
          <a:p>
            <a:pPr lvl="1"/>
            <a:r>
              <a:rPr lang="en-US" dirty="0" smtClean="0"/>
              <a:t>Simulations</a:t>
            </a:r>
          </a:p>
          <a:p>
            <a:pPr lvl="2"/>
            <a:r>
              <a:rPr lang="en-US" dirty="0" smtClean="0"/>
              <a:t>TASE</a:t>
            </a:r>
          </a:p>
          <a:p>
            <a:pPr lvl="3"/>
            <a:r>
              <a:rPr lang="en-US" dirty="0" smtClean="0"/>
              <a:t>For each PTM, vary VDD+W</a:t>
            </a:r>
          </a:p>
          <a:p>
            <a:pPr lvl="3"/>
            <a:r>
              <a:rPr lang="en-US" dirty="0" smtClean="0"/>
              <a:t>Collect currents (read +write)</a:t>
            </a:r>
          </a:p>
          <a:p>
            <a:pPr lvl="2"/>
            <a:r>
              <a:rPr lang="en-US" dirty="0" smtClean="0"/>
              <a:t>HSPICE</a:t>
            </a:r>
          </a:p>
          <a:p>
            <a:pPr lvl="3"/>
            <a:r>
              <a:rPr lang="en-US" dirty="0" smtClean="0"/>
              <a:t>Collect sense amp info (current, delay,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read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f(V)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ViPro</a:t>
            </a:r>
            <a:r>
              <a:rPr lang="en-US" dirty="0" smtClean="0"/>
              <a:t> (Analytical Modeling and Virtual Prototyping)</a:t>
            </a:r>
          </a:p>
          <a:p>
            <a:pPr lvl="2"/>
            <a:r>
              <a:rPr lang="en-US" dirty="0" smtClean="0"/>
              <a:t>use TASE output to calculate intermediate variables</a:t>
            </a:r>
          </a:p>
          <a:p>
            <a:pPr lvl="2"/>
            <a:r>
              <a:rPr lang="en-US" dirty="0" smtClean="0"/>
              <a:t>compute FOMs based on analytical models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Bit Cell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877804" cy="4495800"/>
          </a:xfrm>
        </p:spPr>
        <p:txBody>
          <a:bodyPr/>
          <a:lstStyle/>
          <a:p>
            <a:r>
              <a:rPr lang="en-US" dirty="0" smtClean="0"/>
              <a:t>Setup</a:t>
            </a:r>
          </a:p>
          <a:p>
            <a:pPr lvl="1"/>
            <a:r>
              <a:rPr lang="en-US" dirty="0" err="1" smtClean="0"/>
              <a:t>I</a:t>
            </a:r>
            <a:r>
              <a:rPr lang="en-US" baseline="-25000" dirty="0" err="1" smtClean="0"/>
              <a:t>write</a:t>
            </a:r>
            <a:r>
              <a:rPr lang="en-US" dirty="0" smtClean="0"/>
              <a:t>-V Curve</a:t>
            </a:r>
          </a:p>
          <a:p>
            <a:r>
              <a:rPr lang="en-US" dirty="0" smtClean="0"/>
              <a:t>General Results</a:t>
            </a:r>
          </a:p>
          <a:p>
            <a:pPr lvl="1"/>
            <a:r>
              <a:rPr lang="en-US" dirty="0" smtClean="0"/>
              <a:t>Current increases with voltage</a:t>
            </a:r>
          </a:p>
          <a:p>
            <a:pPr lvl="1"/>
            <a:r>
              <a:rPr lang="en-US" dirty="0" smtClean="0"/>
              <a:t>Current increases with node size</a:t>
            </a:r>
            <a:endParaRPr lang="en-US" dirty="0"/>
          </a:p>
        </p:txBody>
      </p:sp>
      <p:pic>
        <p:nvPicPr>
          <p:cNvPr id="3077" name="Picture 5" descr="C:\Users\Philip\Dropbox\UVA\Academic\Fall 2011\VLSI\Project\data\I-V22n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033" y="1843631"/>
            <a:ext cx="5194658" cy="3385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Array-Level Decisions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907300" cy="4495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Setup</a:t>
            </a:r>
          </a:p>
          <a:p>
            <a:pPr lvl="1"/>
            <a:r>
              <a:rPr lang="en-US" sz="1700" dirty="0" smtClean="0"/>
              <a:t>Fixed Capacity (1MB)</a:t>
            </a:r>
          </a:p>
          <a:p>
            <a:pPr lvl="1"/>
            <a:r>
              <a:rPr lang="en-US" sz="1700" dirty="0" smtClean="0"/>
              <a:t>Fixed VDD=0.9V, W=22nm (22nmPTM)</a:t>
            </a:r>
          </a:p>
          <a:p>
            <a:pPr lvl="1"/>
            <a:r>
              <a:rPr lang="en-US" sz="1700" dirty="0" smtClean="0"/>
              <a:t>Varied #rows and word size</a:t>
            </a:r>
          </a:p>
          <a:p>
            <a:r>
              <a:rPr lang="en-US" sz="2000" dirty="0" smtClean="0"/>
              <a:t>General Results</a:t>
            </a:r>
          </a:p>
          <a:p>
            <a:pPr lvl="1"/>
            <a:r>
              <a:rPr lang="en-US" sz="1700" dirty="0" smtClean="0"/>
              <a:t>E, D write &gt; read</a:t>
            </a:r>
          </a:p>
          <a:p>
            <a:pPr lvl="1"/>
            <a:r>
              <a:rPr lang="en-US" sz="1700" dirty="0" smtClean="0"/>
              <a:t>D read ~ x1ns</a:t>
            </a:r>
          </a:p>
          <a:p>
            <a:pPr lvl="1"/>
            <a:r>
              <a:rPr lang="en-US" sz="1700" dirty="0" smtClean="0"/>
              <a:t>D write ~ x10ns</a:t>
            </a:r>
          </a:p>
          <a:p>
            <a:pPr lvl="1"/>
            <a:r>
              <a:rPr lang="en-US" sz="1700" dirty="0" smtClean="0"/>
              <a:t>E read, write &lt; 1pJ</a:t>
            </a:r>
          </a:p>
          <a:p>
            <a:pPr lvl="1"/>
            <a:r>
              <a:rPr lang="en-US" sz="1700" dirty="0" smtClean="0"/>
              <a:t>E, D more sensitive to </a:t>
            </a:r>
            <a:r>
              <a:rPr lang="en-US" sz="1700" dirty="0" err="1" smtClean="0"/>
              <a:t>wordsize</a:t>
            </a:r>
            <a:endParaRPr lang="en-US" sz="1700" dirty="0"/>
          </a:p>
        </p:txBody>
      </p:sp>
      <p:pic>
        <p:nvPicPr>
          <p:cNvPr id="3074" name="Picture 2" descr="C:\Users\philip\Dropbox\UVA\Academic\Fall 2011\VLSI\Project\data\array-1MB-22-22-09.png"/>
          <p:cNvPicPr>
            <a:picLocks noChangeAspect="1" noChangeArrowheads="1"/>
          </p:cNvPicPr>
          <p:nvPr/>
        </p:nvPicPr>
        <p:blipFill>
          <a:blip r:embed="rId2" cstate="print"/>
          <a:srcRect l="6105" r="10316"/>
          <a:stretch>
            <a:fillRect/>
          </a:stretch>
        </p:blipFill>
        <p:spPr bwMode="auto">
          <a:xfrm>
            <a:off x="3736259" y="1671303"/>
            <a:ext cx="5073444" cy="4552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Circuit-Level Decisions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877804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Fixed array structure</a:t>
            </a:r>
          </a:p>
          <a:p>
            <a:pPr lvl="1"/>
            <a:r>
              <a:rPr lang="en-US" dirty="0" smtClean="0"/>
              <a:t>Vary VDD and W (22nm PTM)</a:t>
            </a:r>
          </a:p>
          <a:p>
            <a:r>
              <a:rPr lang="en-US" dirty="0" smtClean="0"/>
              <a:t>General Results</a:t>
            </a:r>
          </a:p>
          <a:p>
            <a:pPr lvl="1"/>
            <a:r>
              <a:rPr lang="en-US" dirty="0" smtClean="0"/>
              <a:t>Energy increases with VDD</a:t>
            </a:r>
          </a:p>
          <a:p>
            <a:pPr lvl="1"/>
            <a:r>
              <a:rPr lang="en-US" dirty="0" smtClean="0"/>
              <a:t>Delay decreases with increased VDD</a:t>
            </a:r>
            <a:endParaRPr lang="en-US" dirty="0"/>
          </a:p>
        </p:txBody>
      </p:sp>
      <p:pic>
        <p:nvPicPr>
          <p:cNvPr id="4098" name="Picture 2" descr="C:\Users\Philip\Dropbox\UVA\Academic\Fall 2011\VLSI\Project\data\circuit-1MB-VDD-1024x1024.png"/>
          <p:cNvPicPr>
            <a:picLocks noChangeAspect="1" noChangeArrowheads="1"/>
          </p:cNvPicPr>
          <p:nvPr/>
        </p:nvPicPr>
        <p:blipFill>
          <a:blip r:embed="rId2" cstate="print"/>
          <a:srcRect l="-101" r="5709" b="6255"/>
          <a:stretch>
            <a:fillRect/>
          </a:stretch>
        </p:blipFill>
        <p:spPr bwMode="auto">
          <a:xfrm>
            <a:off x="3493699" y="1632196"/>
            <a:ext cx="5287992" cy="3993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Circuit-Level Decisions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877804" cy="4495800"/>
          </a:xfrm>
        </p:spPr>
        <p:txBody>
          <a:bodyPr/>
          <a:lstStyle/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Fixed array capacity</a:t>
            </a:r>
          </a:p>
          <a:p>
            <a:pPr lvl="1"/>
            <a:r>
              <a:rPr lang="en-US" dirty="0" smtClean="0"/>
              <a:t>Vary VDD and W (22nm PTM)</a:t>
            </a:r>
          </a:p>
          <a:p>
            <a:r>
              <a:rPr lang="en-US" dirty="0" smtClean="0"/>
              <a:t>General Results</a:t>
            </a:r>
          </a:p>
          <a:p>
            <a:pPr lvl="1"/>
            <a:r>
              <a:rPr lang="en-US" dirty="0" smtClean="0"/>
              <a:t>Width has little effect on energy</a:t>
            </a:r>
            <a:endParaRPr lang="en-US" dirty="0"/>
          </a:p>
        </p:txBody>
      </p:sp>
      <p:pic>
        <p:nvPicPr>
          <p:cNvPr id="5122" name="Picture 2" descr="C:\Users\Philip\Dropbox\UVA\Academic\Fall 2011\VLSI\Project\data\circuit-1MB-W-1024x1024.png"/>
          <p:cNvPicPr>
            <a:picLocks noChangeAspect="1" noChangeArrowheads="1"/>
          </p:cNvPicPr>
          <p:nvPr/>
        </p:nvPicPr>
        <p:blipFill>
          <a:blip r:embed="rId2" cstate="print"/>
          <a:srcRect l="5311" t="3188" r="3120" b="3179"/>
          <a:stretch>
            <a:fillRect/>
          </a:stretch>
        </p:blipFill>
        <p:spPr bwMode="auto">
          <a:xfrm>
            <a:off x="3592516" y="1751162"/>
            <a:ext cx="5237006" cy="4071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Process-Level Decisions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877804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Fixed array structure</a:t>
            </a:r>
          </a:p>
          <a:p>
            <a:pPr lvl="1"/>
            <a:r>
              <a:rPr lang="en-US" dirty="0" smtClean="0"/>
              <a:t>Fix VDD=nominal for PTM, W=2Wmin</a:t>
            </a:r>
          </a:p>
          <a:p>
            <a:pPr lvl="1"/>
            <a:r>
              <a:rPr lang="en-US" dirty="0" smtClean="0"/>
              <a:t>Vary PTM</a:t>
            </a:r>
          </a:p>
          <a:p>
            <a:r>
              <a:rPr lang="en-US" dirty="0" smtClean="0"/>
              <a:t>General Results</a:t>
            </a:r>
          </a:p>
          <a:p>
            <a:pPr lvl="1"/>
            <a:r>
              <a:rPr lang="en-US" dirty="0" smtClean="0"/>
              <a:t>PTM has more effect on energy</a:t>
            </a:r>
          </a:p>
          <a:p>
            <a:pPr lvl="1"/>
            <a:r>
              <a:rPr lang="en-US" dirty="0" smtClean="0"/>
              <a:t>E,D increases with node size</a:t>
            </a:r>
          </a:p>
          <a:p>
            <a:pPr lvl="1"/>
            <a:r>
              <a:rPr lang="en-US" b="1" dirty="0" smtClean="0"/>
              <a:t>*Note: </a:t>
            </a:r>
            <a:r>
              <a:rPr lang="en-US" dirty="0" smtClean="0"/>
              <a:t>write delay artifact of model</a:t>
            </a:r>
            <a:endParaRPr lang="en-US" dirty="0"/>
          </a:p>
        </p:txBody>
      </p:sp>
      <p:pic>
        <p:nvPicPr>
          <p:cNvPr id="1026" name="Picture 2" descr="C:\Users\Philip\Dropbox\UVA\Academic\Fall 2011\VLSI\Project\data\process-technology-plots.png"/>
          <p:cNvPicPr>
            <a:picLocks noChangeAspect="1" noChangeArrowheads="1"/>
          </p:cNvPicPr>
          <p:nvPr/>
        </p:nvPicPr>
        <p:blipFill>
          <a:blip r:embed="rId2" cstate="print"/>
          <a:srcRect l="7457" r="7584"/>
          <a:stretch>
            <a:fillRect/>
          </a:stretch>
        </p:blipFill>
        <p:spPr bwMode="auto">
          <a:xfrm>
            <a:off x="3597214" y="1710602"/>
            <a:ext cx="5063706" cy="391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Majority of energy consumed in periphery</a:t>
            </a:r>
          </a:p>
          <a:p>
            <a:pPr lvl="1"/>
            <a:r>
              <a:rPr lang="en-US" dirty="0" smtClean="0"/>
              <a:t>Decoders, Sense Amps</a:t>
            </a:r>
          </a:p>
          <a:p>
            <a:r>
              <a:rPr lang="en-US" dirty="0" smtClean="0"/>
              <a:t>Cross-layer view better for optimization</a:t>
            </a:r>
          </a:p>
          <a:p>
            <a:pPr lvl="1"/>
            <a:r>
              <a:rPr lang="en-US" dirty="0" smtClean="0"/>
              <a:t>Difficult to do without tools like TASE and </a:t>
            </a:r>
            <a:r>
              <a:rPr lang="en-US" dirty="0" err="1" smtClean="0"/>
              <a:t>ViPro</a:t>
            </a:r>
            <a:endParaRPr lang="en-US" dirty="0" smtClean="0"/>
          </a:p>
          <a:p>
            <a:r>
              <a:rPr lang="en-US" dirty="0" smtClean="0"/>
              <a:t>STT-RAM modeling and design is still in its infancy</a:t>
            </a:r>
          </a:p>
          <a:p>
            <a:pPr lvl="1"/>
            <a:r>
              <a:rPr lang="en-US" dirty="0" smtClean="0"/>
              <a:t>Few good models available</a:t>
            </a:r>
          </a:p>
          <a:p>
            <a:pPr lvl="1"/>
            <a:r>
              <a:rPr lang="en-US" dirty="0" smtClean="0"/>
              <a:t>Available models inconsistent from one to the other</a:t>
            </a:r>
          </a:p>
          <a:p>
            <a:pPr lvl="1"/>
            <a:r>
              <a:rPr lang="en-US" dirty="0" smtClean="0"/>
              <a:t>Three distinct perspectives</a:t>
            </a:r>
          </a:p>
          <a:p>
            <a:pPr lvl="2"/>
            <a:r>
              <a:rPr lang="en-US" dirty="0" smtClean="0"/>
              <a:t> Process, circuit, and architecture with nothing in between</a:t>
            </a:r>
          </a:p>
          <a:p>
            <a:pPr lvl="2"/>
            <a:r>
              <a:rPr lang="en-US" dirty="0" smtClean="0"/>
              <a:t>Tough to reconcile perspectives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+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Improve STT-RAM Models!!!</a:t>
            </a:r>
          </a:p>
          <a:p>
            <a:pPr lvl="2"/>
            <a:r>
              <a:rPr lang="en-US" dirty="0" smtClean="0"/>
              <a:t>Requires more research and </a:t>
            </a:r>
            <a:r>
              <a:rPr lang="en-US" dirty="0" smtClean="0"/>
              <a:t>understanding</a:t>
            </a:r>
            <a:endParaRPr lang="en-US" dirty="0" smtClean="0"/>
          </a:p>
          <a:p>
            <a:pPr lvl="2"/>
            <a:r>
              <a:rPr lang="en-US" dirty="0" smtClean="0"/>
              <a:t>We made a lot of assumptions</a:t>
            </a:r>
          </a:p>
          <a:p>
            <a:pPr lvl="1"/>
            <a:r>
              <a:rPr lang="en-US" dirty="0" smtClean="0"/>
              <a:t>Extend tools for more comprehensive analysis</a:t>
            </a:r>
          </a:p>
          <a:p>
            <a:pPr lvl="1"/>
            <a:r>
              <a:rPr lang="en-US" dirty="0" smtClean="0"/>
              <a:t>Integrate tools better (minor implementation issue)</a:t>
            </a:r>
          </a:p>
          <a:p>
            <a:pPr lvl="2"/>
            <a:r>
              <a:rPr lang="en-US" dirty="0" smtClean="0"/>
              <a:t>We did a lot of manual ‘gluing’</a:t>
            </a:r>
          </a:p>
          <a:p>
            <a:r>
              <a:rPr lang="en-US" dirty="0" smtClean="0"/>
              <a:t>Summary</a:t>
            </a:r>
          </a:p>
          <a:p>
            <a:pPr lvl="1"/>
            <a:r>
              <a:rPr lang="en-US" dirty="0" smtClean="0"/>
              <a:t>STT-RAM has the potential to shake the memory industry</a:t>
            </a:r>
          </a:p>
          <a:p>
            <a:pPr lvl="1"/>
            <a:r>
              <a:rPr lang="en-US" dirty="0" smtClean="0"/>
              <a:t>Challenges in design need to be overcome</a:t>
            </a:r>
          </a:p>
          <a:p>
            <a:pPr lvl="1"/>
            <a:r>
              <a:rPr lang="en-US" dirty="0" smtClean="0"/>
              <a:t>Cross-layer design perspective required</a:t>
            </a:r>
          </a:p>
          <a:p>
            <a:pPr lvl="1"/>
            <a:r>
              <a:rPr lang="en-US" dirty="0" smtClean="0"/>
              <a:t>We showed this can be done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STT-RAM Overview: Advantages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Everything volatile currently has</a:t>
            </a:r>
          </a:p>
          <a:p>
            <a:pPr lvl="1"/>
            <a:r>
              <a:rPr lang="en-US" dirty="0" smtClean="0"/>
              <a:t>High speed (SRAM)</a:t>
            </a:r>
          </a:p>
          <a:p>
            <a:pPr lvl="1"/>
            <a:r>
              <a:rPr lang="en-US" dirty="0" smtClean="0"/>
              <a:t>Density (DRAM)</a:t>
            </a:r>
          </a:p>
          <a:p>
            <a:r>
              <a:rPr lang="en-US" dirty="0" smtClean="0"/>
              <a:t>AND Everything non-volatile presents</a:t>
            </a:r>
          </a:p>
          <a:p>
            <a:pPr lvl="1"/>
            <a:r>
              <a:rPr lang="en-US" dirty="0" smtClean="0"/>
              <a:t>Non-volatility</a:t>
            </a:r>
          </a:p>
          <a:p>
            <a:pPr lvl="1"/>
            <a:r>
              <a:rPr lang="en-US" dirty="0" smtClean="0"/>
              <a:t>Low Power (Flash)</a:t>
            </a:r>
          </a:p>
          <a:p>
            <a:pPr lvl="1"/>
            <a:r>
              <a:rPr lang="en-US" dirty="0" smtClean="0"/>
              <a:t>Reliability (Hard-drive)</a:t>
            </a:r>
          </a:p>
          <a:p>
            <a:r>
              <a:rPr lang="en-US" dirty="0" smtClean="0"/>
              <a:t>On its own</a:t>
            </a:r>
          </a:p>
          <a:p>
            <a:pPr lvl="1"/>
            <a:r>
              <a:rPr lang="en-US" dirty="0" smtClean="0"/>
              <a:t>CMOS-compatible</a:t>
            </a:r>
          </a:p>
          <a:p>
            <a:pPr lvl="1"/>
            <a:r>
              <a:rPr lang="en-US" dirty="0" smtClean="0"/>
              <a:t>Good scalability potential (over tradition MRAM)</a:t>
            </a:r>
          </a:p>
          <a:p>
            <a:r>
              <a:rPr lang="en-US" dirty="0" smtClean="0"/>
              <a:t>Potential for use as universal memory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STT-RAM Overview: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Device-Level</a:t>
            </a:r>
          </a:p>
          <a:p>
            <a:pPr lvl="1"/>
            <a:r>
              <a:rPr lang="en-US" dirty="0" smtClean="0"/>
              <a:t>Tunneling Magneto-Resistance Ratio (TMR)</a:t>
            </a:r>
          </a:p>
          <a:p>
            <a:pPr lvl="1"/>
            <a:r>
              <a:rPr lang="en-US" dirty="0" smtClean="0"/>
              <a:t>Fabrication Issues</a:t>
            </a:r>
          </a:p>
          <a:p>
            <a:r>
              <a:rPr lang="en-US" dirty="0" smtClean="0"/>
              <a:t>Circuit-Level</a:t>
            </a:r>
          </a:p>
          <a:p>
            <a:pPr lvl="1"/>
            <a:r>
              <a:rPr lang="en-US" dirty="0" smtClean="0"/>
              <a:t>Current-sensing</a:t>
            </a:r>
          </a:p>
          <a:p>
            <a:pPr lvl="1"/>
            <a:r>
              <a:rPr lang="en-US" dirty="0" smtClean="0"/>
              <a:t>Variation </a:t>
            </a:r>
          </a:p>
          <a:p>
            <a:pPr lvl="2"/>
            <a:r>
              <a:rPr lang="en-US" dirty="0" smtClean="0"/>
              <a:t>cell strength: reading difficulty</a:t>
            </a:r>
          </a:p>
          <a:p>
            <a:pPr lvl="2"/>
            <a:r>
              <a:rPr lang="en-US" dirty="0" smtClean="0"/>
              <a:t>sense amp: offset (especially at smaller nodes)</a:t>
            </a:r>
          </a:p>
          <a:p>
            <a:pPr lvl="1"/>
            <a:r>
              <a:rPr lang="en-US" dirty="0" smtClean="0"/>
              <a:t>Stochastic nature of MTJ</a:t>
            </a:r>
          </a:p>
          <a:p>
            <a:r>
              <a:rPr lang="en-US" dirty="0" smtClean="0"/>
              <a:t>Architecture-Level</a:t>
            </a:r>
          </a:p>
          <a:p>
            <a:pPr lvl="1"/>
            <a:r>
              <a:rPr lang="en-US" dirty="0" smtClean="0"/>
              <a:t>Read-write asymmetry in energy and delay</a:t>
            </a:r>
          </a:p>
          <a:p>
            <a:pPr lvl="1"/>
            <a:r>
              <a:rPr lang="en-US" dirty="0" smtClean="0"/>
              <a:t>Periphery components may dominate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STT-RAM Overview</a:t>
            </a:r>
          </a:p>
          <a:p>
            <a:pPr lvl="1"/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Challenges</a:t>
            </a:r>
          </a:p>
          <a:p>
            <a:r>
              <a:rPr lang="en-US" dirty="0" smtClean="0"/>
              <a:t>Requirements for Addressing Challenges</a:t>
            </a:r>
          </a:p>
          <a:p>
            <a:r>
              <a:rPr lang="en-US" dirty="0" smtClean="0"/>
              <a:t>Our Approach to Addressing Challenges</a:t>
            </a:r>
          </a:p>
          <a:p>
            <a:pPr lvl="1"/>
            <a:r>
              <a:rPr lang="en-US" dirty="0" smtClean="0"/>
              <a:t>Understanding STT-RAM</a:t>
            </a:r>
          </a:p>
          <a:p>
            <a:pPr lvl="1"/>
            <a:r>
              <a:rPr lang="en-US" dirty="0" smtClean="0"/>
              <a:t>Experimental Setup</a:t>
            </a:r>
          </a:p>
          <a:p>
            <a:r>
              <a:rPr lang="en-US" dirty="0" smtClean="0"/>
              <a:t>Results + Insights</a:t>
            </a:r>
          </a:p>
          <a:p>
            <a:r>
              <a:rPr lang="en-US" dirty="0" smtClean="0"/>
              <a:t>Future Work +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STT-RAM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Requires cross-layer design</a:t>
            </a:r>
          </a:p>
          <a:p>
            <a:pPr lvl="1"/>
            <a:r>
              <a:rPr lang="en-US" dirty="0" smtClean="0"/>
              <a:t>Layers of abstraction can get in the way</a:t>
            </a:r>
          </a:p>
          <a:p>
            <a:pPr lvl="1"/>
            <a:r>
              <a:rPr lang="en-US" dirty="0" smtClean="0"/>
              <a:t>Need to know impact of decisions across layers</a:t>
            </a:r>
          </a:p>
          <a:p>
            <a:pPr lvl="1"/>
            <a:r>
              <a:rPr lang="en-US" dirty="0" smtClean="0"/>
              <a:t>Need ‘generic’ way of doing this</a:t>
            </a:r>
          </a:p>
          <a:p>
            <a:r>
              <a:rPr lang="en-US" dirty="0" smtClean="0"/>
              <a:t>Tools available for cross-layer design (from SRAM)</a:t>
            </a:r>
          </a:p>
          <a:p>
            <a:pPr lvl="1"/>
            <a:r>
              <a:rPr lang="en-US" dirty="0" smtClean="0"/>
              <a:t>Technology Agnostic Simulation Environment (TASE)</a:t>
            </a:r>
          </a:p>
          <a:p>
            <a:pPr lvl="2"/>
            <a:r>
              <a:rPr lang="en-US" dirty="0" smtClean="0"/>
              <a:t>Process-to-Circuit-Level Interface</a:t>
            </a:r>
          </a:p>
          <a:p>
            <a:pPr lvl="2"/>
            <a:r>
              <a:rPr lang="en-US" dirty="0" smtClean="0"/>
              <a:t>One simulation template different PTMs</a:t>
            </a:r>
          </a:p>
          <a:p>
            <a:pPr lvl="1"/>
            <a:r>
              <a:rPr lang="en-US" dirty="0" smtClean="0"/>
              <a:t>Virtual </a:t>
            </a:r>
            <a:r>
              <a:rPr lang="en-US" dirty="0" err="1" smtClean="0"/>
              <a:t>Prototyper</a:t>
            </a:r>
            <a:r>
              <a:rPr lang="en-US" dirty="0" smtClean="0"/>
              <a:t> (</a:t>
            </a:r>
            <a:r>
              <a:rPr lang="en-US" dirty="0" err="1" smtClean="0"/>
              <a:t>ViPro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Circuit-to-Architecture-Level Interface</a:t>
            </a:r>
          </a:p>
          <a:p>
            <a:pPr lvl="2"/>
            <a:r>
              <a:rPr lang="en-US" dirty="0" smtClean="0"/>
              <a:t>Circuit-level decisions on Arch-level and vice versa</a:t>
            </a:r>
          </a:p>
          <a:p>
            <a:pPr lvl="2"/>
            <a:r>
              <a:rPr lang="en-US" dirty="0" smtClean="0"/>
              <a:t>Can work on TASE output to provide full cross-layer view</a:t>
            </a:r>
          </a:p>
          <a:p>
            <a:r>
              <a:rPr lang="en-US" dirty="0" smtClean="0"/>
              <a:t>Our Approach: Extend TASE + </a:t>
            </a:r>
            <a:r>
              <a:rPr lang="en-US" dirty="0" err="1" smtClean="0"/>
              <a:t>ViPro</a:t>
            </a:r>
            <a:r>
              <a:rPr lang="en-US" dirty="0" smtClean="0"/>
              <a:t> Concept for STT-RAM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STT-RAM: Structures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733800"/>
            <a:ext cx="2295526" cy="154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2124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philip\Dropbox\UVA\Academic\Fall 2011\VLSI\Project\report\bitread_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9442" y="1600200"/>
            <a:ext cx="2400054" cy="4265612"/>
          </a:xfrm>
          <a:prstGeom prst="rect">
            <a:avLst/>
          </a:prstGeom>
          <a:noFill/>
        </p:spPr>
      </p:pic>
      <p:pic>
        <p:nvPicPr>
          <p:cNvPr id="1033" name="Picture 9" descr="C:\Users\philip\Dropbox\UVA\Academic\Fall 2011\VLSI\Project\report\arra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1846264"/>
            <a:ext cx="2296612" cy="203993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5800" y="3200400"/>
            <a:ext cx="160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Storage Element*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257800"/>
            <a:ext cx="2712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MTJ Resistance Characteristics*</a:t>
            </a:r>
            <a:endParaRPr lang="en-US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33800" y="5943600"/>
            <a:ext cx="1776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Bit Cell and Column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239000" y="3962400"/>
            <a:ext cx="656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Array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5715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A. Nigam </a:t>
            </a:r>
            <a:r>
              <a:rPr lang="en-US" sz="1200" i="1" dirty="0" smtClean="0"/>
              <a:t>et al., “Delivering on the Promise of</a:t>
            </a:r>
            <a:br>
              <a:rPr lang="en-US" sz="1200" i="1" dirty="0" smtClean="0"/>
            </a:br>
            <a:r>
              <a:rPr lang="en-US" sz="1200" i="1" dirty="0" smtClean="0"/>
              <a:t>Universal Memory for Spin Torque Transfer RAM </a:t>
            </a:r>
            <a:br>
              <a:rPr lang="en-US" sz="1200" i="1" dirty="0" smtClean="0"/>
            </a:br>
            <a:r>
              <a:rPr lang="en-US" sz="1200" i="1" dirty="0" smtClean="0"/>
              <a:t>(STT-RAM)” International Symposium on Low-Power Electronics and Design (ISLPED), August 2011</a:t>
            </a:r>
            <a:endParaRPr lang="en-US" sz="1200" i="1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733800" y="2133600"/>
            <a:ext cx="2819400" cy="457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597526" y="2298700"/>
            <a:ext cx="1158874" cy="1482725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STT-RAM: Read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810883" y="3178868"/>
            <a:ext cx="3355226" cy="2691247"/>
            <a:chOff x="5460521" y="2721665"/>
            <a:chExt cx="3355226" cy="2691247"/>
          </a:xfrm>
        </p:grpSpPr>
        <p:pic>
          <p:nvPicPr>
            <p:cNvPr id="2050" name="Picture 2" descr="C:\Users\Philip\Dropbox\UVA\Academic\Fall 2011\VLSI\Project\report\array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32834" y="2721665"/>
              <a:ext cx="2982913" cy="264953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5460521" y="4002657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(1)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21616" y="4827918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(2)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04628" y="5043580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(1)</a:t>
              </a: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1102" y="1621782"/>
            <a:ext cx="44582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Decode address </a:t>
            </a:r>
            <a:r>
              <a:rPr lang="en-US" dirty="0" smtClean="0">
                <a:sym typeface="Wingdings" pitchFamily="2" charset="2"/>
              </a:rPr>
              <a:t> select word</a:t>
            </a:r>
          </a:p>
          <a:p>
            <a:pPr marL="342900" indent="-342900">
              <a:buAutoNum type="arabicParenBoth"/>
            </a:pPr>
            <a:r>
              <a:rPr lang="en-US" dirty="0" smtClean="0">
                <a:sym typeface="Wingdings" pitchFamily="2" charset="2"/>
              </a:rPr>
              <a:t>Turn on sense amp  pre-charge BL</a:t>
            </a:r>
          </a:p>
          <a:p>
            <a:pPr marL="342900" indent="-342900">
              <a:buAutoNum type="arabicParenBoth"/>
            </a:pPr>
            <a:r>
              <a:rPr lang="en-US" dirty="0" smtClean="0">
                <a:sym typeface="Wingdings" pitchFamily="2" charset="2"/>
              </a:rPr>
              <a:t>Disable </a:t>
            </a:r>
            <a:r>
              <a:rPr lang="en-US" dirty="0" err="1" smtClean="0">
                <a:sym typeface="Wingdings" pitchFamily="2" charset="2"/>
              </a:rPr>
              <a:t>precharge</a:t>
            </a:r>
            <a:r>
              <a:rPr lang="en-US" dirty="0" smtClean="0">
                <a:sym typeface="Wingdings" pitchFamily="2" charset="2"/>
              </a:rPr>
              <a:t>  evaluate/read data</a:t>
            </a:r>
          </a:p>
          <a:p>
            <a:pPr marL="342900" indent="-342900">
              <a:buAutoNum type="arabicParenBoth"/>
            </a:pPr>
            <a:r>
              <a:rPr lang="en-US" dirty="0" smtClean="0">
                <a:sym typeface="Wingdings" pitchFamily="2" charset="2"/>
              </a:rPr>
              <a:t>Turn off sense amp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716438" y="1968590"/>
            <a:ext cx="2523931" cy="3938901"/>
            <a:chOff x="5716438" y="1968590"/>
            <a:chExt cx="2523931" cy="3938901"/>
          </a:xfrm>
        </p:grpSpPr>
        <p:pic>
          <p:nvPicPr>
            <p:cNvPr id="2051" name="Picture 3" descr="C:\Users\Philip\Dropbox\UVA\Academic\Fall 2011\VLSI\Project\report\bitread_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40200" y="1968590"/>
              <a:ext cx="1998718" cy="3552316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535947" y="2567801"/>
              <a:ext cx="500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(1) 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80363" y="5538159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(2)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16438" y="4120553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(1)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435970" y="4140679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56385" y="2067464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41721" y="205021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90918" y="5538159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(3)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84214" y="5538159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(4)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04031" y="3016370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(2)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STT-RAM: Write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C:\Users\Philip\Dropbox\UVA\Academic\Fall 2011\VLSI\Project\report\arr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196" y="3178868"/>
            <a:ext cx="2982913" cy="264953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1721" y="445986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68730" y="54806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1102" y="1621782"/>
            <a:ext cx="4583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Decode address </a:t>
            </a:r>
            <a:r>
              <a:rPr lang="en-US" dirty="0" smtClean="0">
                <a:sym typeface="Wingdings" pitchFamily="2" charset="2"/>
              </a:rPr>
              <a:t> select word</a:t>
            </a:r>
          </a:p>
          <a:p>
            <a:pPr marL="342900" indent="-342900">
              <a:buAutoNum type="arabicParenBoth"/>
            </a:pPr>
            <a:r>
              <a:rPr lang="en-US" dirty="0" smtClean="0">
                <a:sym typeface="Wingdings" pitchFamily="2" charset="2"/>
              </a:rPr>
              <a:t>Charge BL or SL to write (depends on value)</a:t>
            </a:r>
          </a:p>
          <a:p>
            <a:pPr marL="342900" indent="-342900">
              <a:buAutoNum type="arabicParenBoth"/>
            </a:pPr>
            <a:r>
              <a:rPr lang="en-US" dirty="0" smtClean="0">
                <a:sym typeface="Wingdings" pitchFamily="2" charset="2"/>
              </a:rPr>
              <a:t>Disable write transistors</a:t>
            </a:r>
          </a:p>
        </p:txBody>
      </p:sp>
      <p:pic>
        <p:nvPicPr>
          <p:cNvPr id="2051" name="Picture 3" descr="C:\Users\Philip\Dropbox\UVA\Academic\Fall 2011\VLSI\Project\report\bitread_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0200" y="1968590"/>
            <a:ext cx="1998718" cy="35523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535947" y="2567801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61829" y="202577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 or X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01643" y="54806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59115" y="4459859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34556" y="54806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62113" y="202577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or (2)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247736" y="4123426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 or 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44575" y="4123426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or (2)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Independent Variables</a:t>
            </a:r>
          </a:p>
          <a:p>
            <a:pPr lvl="1"/>
            <a:r>
              <a:rPr lang="en-US" dirty="0" smtClean="0"/>
              <a:t>Process Level: Technology PTM</a:t>
            </a:r>
          </a:p>
          <a:p>
            <a:pPr lvl="1"/>
            <a:r>
              <a:rPr lang="en-US" dirty="0" smtClean="0"/>
              <a:t>Circuit-Level: VDD, W (of access transistor)</a:t>
            </a:r>
          </a:p>
          <a:p>
            <a:pPr lvl="1"/>
            <a:r>
              <a:rPr lang="en-US" dirty="0" smtClean="0"/>
              <a:t>Array-Level: Capacity, # Rows , Word size</a:t>
            </a:r>
          </a:p>
          <a:p>
            <a:r>
              <a:rPr lang="en-US" dirty="0" smtClean="0"/>
              <a:t>Dependent Variables</a:t>
            </a:r>
          </a:p>
          <a:p>
            <a:pPr lvl="1"/>
            <a:r>
              <a:rPr lang="en-US" dirty="0" smtClean="0"/>
              <a:t>Energy: Read and Write (FOM)</a:t>
            </a:r>
          </a:p>
          <a:p>
            <a:pPr lvl="1"/>
            <a:r>
              <a:rPr lang="en-US" dirty="0" smtClean="0"/>
              <a:t>Delay: Read and Write (FOM)</a:t>
            </a:r>
          </a:p>
          <a:p>
            <a:pPr lvl="1"/>
            <a:r>
              <a:rPr lang="en-US" dirty="0" smtClean="0"/>
              <a:t>Associated intermediate variables (e.g. bit cell write time)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DDB4689-A9A6-46C0-9407-49A5C5C52C1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1423</TotalTime>
  <Words>785</Words>
  <Application>Microsoft Office PowerPoint</Application>
  <PresentationFormat>On-screen Show (4:3)</PresentationFormat>
  <Paragraphs>187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Towards An Early Design Space Exploration Tool Set for STT-RAM Design</vt:lpstr>
      <vt:lpstr>STT-RAM Overview: Advantages</vt:lpstr>
      <vt:lpstr>STT-RAM Overview: Challenges</vt:lpstr>
      <vt:lpstr>Road Map</vt:lpstr>
      <vt:lpstr>Addressing STT-RAM Challenges</vt:lpstr>
      <vt:lpstr>Understanding STT-RAM: Structures</vt:lpstr>
      <vt:lpstr>Understanding STT-RAM: Read</vt:lpstr>
      <vt:lpstr>Understanding STT-RAM: Write</vt:lpstr>
      <vt:lpstr>Experimental Setup</vt:lpstr>
      <vt:lpstr>Experimental Setup</vt:lpstr>
      <vt:lpstr>Results: Bit Cell Analysis</vt:lpstr>
      <vt:lpstr>Results: Array-Level Decisions</vt:lpstr>
      <vt:lpstr>Results: Circuit-Level Decisions</vt:lpstr>
      <vt:lpstr>Results: Circuit-Level Decisions</vt:lpstr>
      <vt:lpstr>Results: Process-Level Decisions</vt:lpstr>
      <vt:lpstr>Insights</vt:lpstr>
      <vt:lpstr>Future Work +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An Early Design Space Exploration Tool Set for STT-RAM Design</dc:title>
  <dc:creator>Philip Asare</dc:creator>
  <cp:lastModifiedBy>Ben Melton</cp:lastModifiedBy>
  <cp:revision>92</cp:revision>
  <dcterms:created xsi:type="dcterms:W3CDTF">2011-11-29T18:00:35Z</dcterms:created>
  <dcterms:modified xsi:type="dcterms:W3CDTF">2011-12-06T16:24:02Z</dcterms:modified>
</cp:coreProperties>
</file>